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9" r:id="rId3"/>
    <p:sldId id="257" r:id="rId4"/>
    <p:sldId id="271" r:id="rId5"/>
    <p:sldId id="261" r:id="rId6"/>
    <p:sldId id="273" r:id="rId7"/>
    <p:sldId id="258" r:id="rId8"/>
    <p:sldId id="270" r:id="rId9"/>
    <p:sldId id="262" r:id="rId10"/>
    <p:sldId id="263" r:id="rId11"/>
    <p:sldId id="264" r:id="rId12"/>
    <p:sldId id="265" r:id="rId13"/>
    <p:sldId id="266" r:id="rId14"/>
    <p:sldId id="267" r:id="rId15"/>
    <p:sldId id="260" r:id="rId16"/>
    <p:sldId id="268" r:id="rId17"/>
    <p:sldId id="269" r:id="rId18"/>
    <p:sldId id="259" r:id="rId19"/>
    <p:sldId id="274" r:id="rId20"/>
    <p:sldId id="275" r:id="rId21"/>
    <p:sldId id="276"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E1C734-63D5-4345-BACB-E266A4979DD8}" type="datetimeFigureOut">
              <a:rPr lang="en-NZ" smtClean="0"/>
              <a:t>5/05/2014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B8B9A80-A622-4156-BCB1-8961317DE6CD}" type="slidenum">
              <a:rPr lang="en-NZ" smtClean="0"/>
              <a:t>‹#›</a:t>
            </a:fld>
            <a:endParaRPr lang="en-NZ"/>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1C734-63D5-4345-BACB-E266A4979DD8}" type="datetimeFigureOut">
              <a:rPr lang="en-NZ" smtClean="0"/>
              <a:t>5/05/2014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1C734-63D5-4345-BACB-E266A4979DD8}" type="datetimeFigureOut">
              <a:rPr lang="en-NZ" smtClean="0"/>
              <a:t>5/05/2014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1C734-63D5-4345-BACB-E266A4979DD8}" type="datetimeFigureOut">
              <a:rPr lang="en-NZ" smtClean="0"/>
              <a:t>5/05/2014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E1C734-63D5-4345-BACB-E266A4979DD8}" type="datetimeFigureOut">
              <a:rPr lang="en-NZ" smtClean="0"/>
              <a:t>5/05/2014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B8B9A80-A622-4156-BCB1-8961317DE6CD}" type="slidenum">
              <a:rPr lang="en-NZ" smtClean="0"/>
              <a:t>‹#›</a:t>
            </a:fld>
            <a:endParaRPr lang="en-NZ"/>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E1C734-63D5-4345-BACB-E266A4979DD8}" type="datetimeFigureOut">
              <a:rPr lang="en-NZ" smtClean="0"/>
              <a:t>5/05/2014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E1C734-63D5-4345-BACB-E266A4979DD8}" type="datetimeFigureOut">
              <a:rPr lang="en-NZ" smtClean="0"/>
              <a:t>5/05/2014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B8B9A80-A622-4156-BCB1-8961317DE6CD}" type="slidenum">
              <a:rPr lang="en-NZ" smtClean="0"/>
              <a:t>‹#›</a:t>
            </a:fld>
            <a:endParaRPr lang="en-NZ"/>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E1C734-63D5-4345-BACB-E266A4979DD8}" type="datetimeFigureOut">
              <a:rPr lang="en-NZ" smtClean="0"/>
              <a:t>5/05/2014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1C734-63D5-4345-BACB-E266A4979DD8}" type="datetimeFigureOut">
              <a:rPr lang="en-NZ" smtClean="0"/>
              <a:t>5/05/2014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1C734-63D5-4345-BACB-E266A4979DD8}" type="datetimeFigureOut">
              <a:rPr lang="en-NZ" smtClean="0"/>
              <a:t>5/05/2014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B8B9A80-A622-4156-BCB1-8961317DE6CD}" type="slidenum">
              <a:rPr lang="en-NZ" smtClean="0"/>
              <a:t>‹#›</a:t>
            </a:fld>
            <a:endParaRPr lang="en-NZ"/>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1C734-63D5-4345-BACB-E266A4979DD8}" type="datetimeFigureOut">
              <a:rPr lang="en-NZ" smtClean="0"/>
              <a:t>5/05/2014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B8B9A80-A622-4156-BCB1-8961317DE6CD}" type="slidenum">
              <a:rPr lang="en-NZ" smtClean="0"/>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5E1C734-63D5-4345-BACB-E266A4979DD8}" type="datetimeFigureOut">
              <a:rPr lang="en-NZ" smtClean="0"/>
              <a:t>5/05/2014</a:t>
            </a:fld>
            <a:endParaRPr lang="en-NZ"/>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NZ"/>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B8B9A80-A622-4156-BCB1-8961317DE6CD}" type="slidenum">
              <a:rPr lang="en-NZ" smtClean="0"/>
              <a:t>‹#›</a:t>
            </a:fld>
            <a:endParaRPr lang="en-N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jpg"/><Relationship Id="rId5" Type="http://schemas.openxmlformats.org/officeDocument/2006/relationships/image" Target="../media/image1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goo.gl/tfmvr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836712"/>
            <a:ext cx="7848600" cy="1927225"/>
          </a:xfrm>
        </p:spPr>
        <p:txBody>
          <a:bodyPr/>
          <a:lstStyle/>
          <a:p>
            <a:r>
              <a:rPr lang="en-NZ" b="1" dirty="0" smtClean="0"/>
              <a:t>Integrating online tools such as…</a:t>
            </a:r>
            <a:endParaRPr lang="en-NZ" b="1" dirty="0"/>
          </a:p>
        </p:txBody>
      </p:sp>
      <p:sp>
        <p:nvSpPr>
          <p:cNvPr id="3" name="Subtitle 2"/>
          <p:cNvSpPr>
            <a:spLocks noGrp="1"/>
          </p:cNvSpPr>
          <p:nvPr>
            <p:ph type="subTitle" idx="1"/>
          </p:nvPr>
        </p:nvSpPr>
        <p:spPr/>
        <p:txBody>
          <a:bodyPr/>
          <a:lstStyle/>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57" y="3590706"/>
            <a:ext cx="2762250" cy="1657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642" y="4940542"/>
            <a:ext cx="2727582" cy="18150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433" y="3662496"/>
            <a:ext cx="5303059" cy="12064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843" y="5013176"/>
            <a:ext cx="3659842" cy="1299944"/>
          </a:xfrm>
          <a:prstGeom prst="rect">
            <a:avLst/>
          </a:prstGeom>
        </p:spPr>
      </p:pic>
    </p:spTree>
    <p:extLst>
      <p:ext uri="{BB962C8B-B14F-4D97-AF65-F5344CB8AC3E}">
        <p14:creationId xmlns:p14="http://schemas.microsoft.com/office/powerpoint/2010/main" val="3423252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77" y="570342"/>
            <a:ext cx="8359887" cy="623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48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476672"/>
            <a:ext cx="8373915"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71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45" r="1246"/>
          <a:stretch/>
        </p:blipFill>
        <p:spPr bwMode="auto">
          <a:xfrm>
            <a:off x="467544" y="609600"/>
            <a:ext cx="8177692" cy="606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268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280920" cy="620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907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79"/>
          <a:stretch/>
        </p:blipFill>
        <p:spPr bwMode="auto">
          <a:xfrm>
            <a:off x="395536" y="453899"/>
            <a:ext cx="8388246" cy="633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349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98"/>
          <a:stretch/>
        </p:blipFill>
        <p:spPr bwMode="auto">
          <a:xfrm>
            <a:off x="251520" y="581646"/>
            <a:ext cx="8449135" cy="616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708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437" b="13479"/>
          <a:stretch/>
        </p:blipFill>
        <p:spPr>
          <a:xfrm>
            <a:off x="683568" y="620688"/>
            <a:ext cx="8208912" cy="5957153"/>
          </a:xfrm>
        </p:spPr>
      </p:pic>
    </p:spTree>
    <p:extLst>
      <p:ext uri="{BB962C8B-B14F-4D97-AF65-F5344CB8AC3E}">
        <p14:creationId xmlns:p14="http://schemas.microsoft.com/office/powerpoint/2010/main" val="2829985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a:t>
            </a:r>
            <a:r>
              <a:rPr lang="en-NZ" b="1" dirty="0" smtClean="0"/>
              <a:t>&amp;</a:t>
            </a:r>
            <a:endParaRPr lang="en-NZ" b="1" dirty="0"/>
          </a:p>
        </p:txBody>
      </p:sp>
      <p:sp>
        <p:nvSpPr>
          <p:cNvPr id="3" name="Content Placeholder 2"/>
          <p:cNvSpPr>
            <a:spLocks noGrp="1"/>
          </p:cNvSpPr>
          <p:nvPr>
            <p:ph idx="1"/>
          </p:nvPr>
        </p:nvSpPr>
        <p:spPr/>
        <p:txBody>
          <a:bodyPr/>
          <a:lstStyle/>
          <a:p>
            <a:endParaRPr lang="en-NZ" dirty="0" smtClean="0"/>
          </a:p>
          <a:p>
            <a:r>
              <a:rPr lang="en-NZ" dirty="0"/>
              <a:t>Did you know that you can </a:t>
            </a:r>
            <a:r>
              <a:rPr lang="en-NZ" dirty="0" smtClean="0"/>
              <a:t>synchronise your Google Docs </a:t>
            </a:r>
            <a:r>
              <a:rPr lang="en-NZ" dirty="0"/>
              <a:t>to your </a:t>
            </a:r>
            <a:r>
              <a:rPr lang="en-NZ" dirty="0" err="1"/>
              <a:t>Edmodo</a:t>
            </a:r>
            <a:r>
              <a:rPr lang="en-NZ" dirty="0"/>
              <a:t> </a:t>
            </a:r>
            <a:r>
              <a:rPr lang="en-NZ" dirty="0" smtClean="0"/>
              <a:t>library?</a:t>
            </a:r>
            <a:endParaRPr lang="en-NZ" dirty="0"/>
          </a:p>
          <a:p>
            <a:endParaRPr lang="en-NZ" dirty="0"/>
          </a:p>
          <a:p>
            <a:r>
              <a:rPr lang="en-NZ" dirty="0" smtClean="0"/>
              <a:t>By synchronising your documents </a:t>
            </a:r>
            <a:r>
              <a:rPr lang="en-NZ" dirty="0"/>
              <a:t>you will be able to easily share your </a:t>
            </a:r>
            <a:r>
              <a:rPr lang="en-NZ" dirty="0" smtClean="0"/>
              <a:t>Google Documents </a:t>
            </a:r>
            <a:r>
              <a:rPr lang="en-NZ" dirty="0"/>
              <a:t>with your students. You can do this easily without having to log </a:t>
            </a:r>
            <a:r>
              <a:rPr lang="en-NZ" dirty="0" smtClean="0"/>
              <a:t>into your account. </a:t>
            </a:r>
            <a:endParaRPr lang="en-NZ" dirty="0"/>
          </a:p>
          <a:p>
            <a:r>
              <a:rPr lang="en-NZ" dirty="0" smtClean="0"/>
              <a:t>Students will also be able to TURN IN their own Google Docs as assignments once they have synchronised their accounts. This means that you can comment on their documents directly from </a:t>
            </a:r>
            <a:r>
              <a:rPr lang="en-NZ" dirty="0" err="1" smtClean="0"/>
              <a:t>Edmodo</a:t>
            </a:r>
            <a:r>
              <a:rPr lang="en-NZ" dirty="0" smtClean="0"/>
              <a:t>.</a:t>
            </a: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71055"/>
            <a:ext cx="2106666" cy="12639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333" b="12106"/>
          <a:stretch/>
        </p:blipFill>
        <p:spPr>
          <a:xfrm>
            <a:off x="3563888" y="514236"/>
            <a:ext cx="2619375" cy="1177636"/>
          </a:xfrm>
          <a:prstGeom prst="rect">
            <a:avLst/>
          </a:prstGeom>
        </p:spPr>
      </p:pic>
    </p:spTree>
    <p:extLst>
      <p:ext uri="{BB962C8B-B14F-4D97-AF65-F5344CB8AC3E}">
        <p14:creationId xmlns:p14="http://schemas.microsoft.com/office/powerpoint/2010/main" val="4262413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a:t>
            </a:r>
            <a:r>
              <a:rPr lang="en-NZ" sz="5400" b="1" dirty="0" smtClean="0"/>
              <a:t>&amp;</a:t>
            </a:r>
            <a:endParaRPr lang="en-NZ" sz="5400" b="1"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0333" b="12106"/>
          <a:stretch/>
        </p:blipFill>
        <p:spPr>
          <a:xfrm>
            <a:off x="3923928" y="514236"/>
            <a:ext cx="2619375" cy="1177636"/>
          </a:xfrm>
          <a:prstGeom prst="rect">
            <a:avLst/>
          </a:prstGeom>
        </p:spPr>
      </p:pic>
      <p:pic>
        <p:nvPicPr>
          <p:cNvPr id="4" name="edmodo_and_Google_D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3943" y="1844824"/>
            <a:ext cx="8229600" cy="4629150"/>
          </a:xfrm>
          <a:ln w="38100">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471055"/>
            <a:ext cx="2106666" cy="1263999"/>
          </a:xfrm>
          <a:prstGeom prst="rect">
            <a:avLst/>
          </a:prstGeom>
        </p:spPr>
      </p:pic>
    </p:spTree>
    <p:extLst>
      <p:ext uri="{BB962C8B-B14F-4D97-AF65-F5344CB8AC3E}">
        <p14:creationId xmlns:p14="http://schemas.microsoft.com/office/powerpoint/2010/main" val="1758828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56604">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34" y="2204864"/>
            <a:ext cx="7906478" cy="2808312"/>
          </a:xfrm>
        </p:spPr>
      </p:pic>
    </p:spTree>
    <p:extLst>
      <p:ext uri="{BB962C8B-B14F-4D97-AF65-F5344CB8AC3E}">
        <p14:creationId xmlns:p14="http://schemas.microsoft.com/office/powerpoint/2010/main" val="2765562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PD BACK CHANNEL</a:t>
            </a:r>
            <a:endParaRPr lang="en-NZ" dirty="0"/>
          </a:p>
        </p:txBody>
      </p:sp>
      <p:sp>
        <p:nvSpPr>
          <p:cNvPr id="3" name="Content Placeholder 2"/>
          <p:cNvSpPr>
            <a:spLocks noGrp="1"/>
          </p:cNvSpPr>
          <p:nvPr>
            <p:ph idx="1"/>
          </p:nvPr>
        </p:nvSpPr>
        <p:spPr/>
        <p:txBody>
          <a:bodyPr/>
          <a:lstStyle/>
          <a:p>
            <a:pPr marL="0" indent="0">
              <a:buNone/>
            </a:pPr>
            <a:endParaRPr lang="en-NZ" dirty="0" smtClean="0"/>
          </a:p>
          <a:p>
            <a:r>
              <a:rPr lang="en-NZ" dirty="0" smtClean="0"/>
              <a:t>FOLLOW THIS LINK: </a:t>
            </a:r>
          </a:p>
          <a:p>
            <a:endParaRPr lang="en-NZ" dirty="0" smtClean="0"/>
          </a:p>
          <a:p>
            <a:r>
              <a:rPr lang="en-NZ" dirty="0" smtClean="0"/>
              <a:t>PD </a:t>
            </a:r>
            <a:r>
              <a:rPr lang="en-NZ" dirty="0"/>
              <a:t>back channel </a:t>
            </a:r>
            <a:r>
              <a:rPr lang="en-NZ" u="sng" dirty="0">
                <a:hlinkClick r:id="rId2"/>
              </a:rPr>
              <a:t>http://goo.gl/tfmvrR</a:t>
            </a:r>
            <a:r>
              <a:rPr lang="en-NZ" dirty="0"/>
              <a:t> </a:t>
            </a:r>
            <a:r>
              <a:rPr lang="en-NZ" dirty="0" smtClean="0"/>
              <a:t>.</a:t>
            </a:r>
            <a:r>
              <a:rPr lang="en-NZ" dirty="0"/>
              <a:t>  </a:t>
            </a:r>
            <a:endParaRPr lang="en-NZ" dirty="0" smtClean="0"/>
          </a:p>
          <a:p>
            <a:endParaRPr lang="en-NZ" dirty="0"/>
          </a:p>
          <a:p>
            <a:r>
              <a:rPr lang="en-NZ" dirty="0" smtClean="0"/>
              <a:t>Prizes </a:t>
            </a:r>
            <a:r>
              <a:rPr lang="en-NZ" dirty="0"/>
              <a:t>are up for grabs again for appropriate/ interesting/helpful/informative comments.</a:t>
            </a:r>
          </a:p>
        </p:txBody>
      </p:sp>
    </p:spTree>
    <p:extLst>
      <p:ext uri="{BB962C8B-B14F-4D97-AF65-F5344CB8AC3E}">
        <p14:creationId xmlns:p14="http://schemas.microsoft.com/office/powerpoint/2010/main" val="427765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spTree>
    <p:extLst>
      <p:ext uri="{BB962C8B-B14F-4D97-AF65-F5344CB8AC3E}">
        <p14:creationId xmlns:p14="http://schemas.microsoft.com/office/powerpoint/2010/main" val="3478401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INTEGTRATED LESSON EXAMPLE:</a:t>
            </a:r>
            <a:endParaRPr lang="en-NZ" dirty="0"/>
          </a:p>
        </p:txBody>
      </p:sp>
      <p:sp>
        <p:nvSpPr>
          <p:cNvPr id="3" name="Content Placeholder 2"/>
          <p:cNvSpPr>
            <a:spLocks noGrp="1"/>
          </p:cNvSpPr>
          <p:nvPr>
            <p:ph idx="1"/>
          </p:nvPr>
        </p:nvSpPr>
        <p:spPr/>
        <p:txBody>
          <a:bodyPr/>
          <a:lstStyle/>
          <a:p>
            <a:endParaRPr lang="en-NZ"/>
          </a:p>
        </p:txBody>
      </p:sp>
    </p:spTree>
    <p:extLst>
      <p:ext uri="{BB962C8B-B14F-4D97-AF65-F5344CB8AC3E}">
        <p14:creationId xmlns:p14="http://schemas.microsoft.com/office/powerpoint/2010/main" val="575269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JOIN OUR EDMODO GROUP</a:t>
            </a:r>
            <a:endParaRPr lang="en-NZ" dirty="0"/>
          </a:p>
        </p:txBody>
      </p:sp>
      <p:sp>
        <p:nvSpPr>
          <p:cNvPr id="3" name="Content Placeholder 2"/>
          <p:cNvSpPr>
            <a:spLocks noGrp="1"/>
          </p:cNvSpPr>
          <p:nvPr>
            <p:ph idx="1"/>
          </p:nvPr>
        </p:nvSpPr>
        <p:spPr/>
        <p:txBody>
          <a:bodyPr/>
          <a:lstStyle/>
          <a:p>
            <a:endParaRPr lang="en-NZ" dirty="0" smtClean="0"/>
          </a:p>
          <a:p>
            <a:r>
              <a:rPr lang="en-NZ" dirty="0" smtClean="0"/>
              <a:t>24229t  ( Integration STAFF PD )</a:t>
            </a:r>
          </a:p>
          <a:p>
            <a:endParaRPr lang="en-NZ" dirty="0"/>
          </a:p>
          <a:p>
            <a:r>
              <a:rPr lang="en-NZ" dirty="0" smtClean="0"/>
              <a:t>Once you have joined the </a:t>
            </a:r>
            <a:r>
              <a:rPr lang="en-NZ" dirty="0" err="1" smtClean="0"/>
              <a:t>Edmodo</a:t>
            </a:r>
            <a:r>
              <a:rPr lang="en-NZ" dirty="0" smtClean="0"/>
              <a:t> group complete the following tasks:</a:t>
            </a:r>
          </a:p>
          <a:p>
            <a:pPr marL="0" indent="0">
              <a:buNone/>
            </a:pPr>
            <a:endParaRPr lang="en-NZ" dirty="0" smtClean="0"/>
          </a:p>
          <a:p>
            <a:r>
              <a:rPr lang="en-NZ" dirty="0" smtClean="0"/>
              <a:t>1)Add the </a:t>
            </a:r>
            <a:r>
              <a:rPr lang="en-NZ" dirty="0" err="1" smtClean="0"/>
              <a:t>Blendspace</a:t>
            </a:r>
            <a:r>
              <a:rPr lang="en-NZ" dirty="0" smtClean="0"/>
              <a:t> app</a:t>
            </a:r>
          </a:p>
          <a:p>
            <a:r>
              <a:rPr lang="en-NZ" dirty="0" smtClean="0"/>
              <a:t>2)Synchronise your Google Docs account</a:t>
            </a:r>
          </a:p>
          <a:p>
            <a:r>
              <a:rPr lang="en-NZ" dirty="0" smtClean="0"/>
              <a:t>3)Create a Google Doc for the Assignment on the Integration STAFF PD page and TURN IT IN.</a:t>
            </a:r>
          </a:p>
          <a:p>
            <a:r>
              <a:rPr lang="en-NZ" dirty="0" smtClean="0"/>
              <a:t>4)Design your own integrated lesson plan. </a:t>
            </a:r>
          </a:p>
          <a:p>
            <a:endParaRPr lang="en-NZ" dirty="0"/>
          </a:p>
          <a:p>
            <a:endParaRPr lang="en-NZ" dirty="0"/>
          </a:p>
        </p:txBody>
      </p:sp>
    </p:spTree>
    <p:extLst>
      <p:ext uri="{BB962C8B-B14F-4D97-AF65-F5344CB8AC3E}">
        <p14:creationId xmlns:p14="http://schemas.microsoft.com/office/powerpoint/2010/main" val="302422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t>WHY SHOULD I INTEGRATE TECHNOLOGY IN MY TEACHING?</a:t>
            </a:r>
          </a:p>
        </p:txBody>
      </p:sp>
      <p:sp>
        <p:nvSpPr>
          <p:cNvPr id="3" name="Content Placeholder 2"/>
          <p:cNvSpPr>
            <a:spLocks noGrp="1"/>
          </p:cNvSpPr>
          <p:nvPr>
            <p:ph idx="1"/>
          </p:nvPr>
        </p:nvSpPr>
        <p:spPr/>
        <p:txBody>
          <a:bodyPr>
            <a:normAutofit lnSpcReduction="10000"/>
          </a:bodyPr>
          <a:lstStyle/>
          <a:p>
            <a:endParaRPr lang="en-NZ" dirty="0" smtClean="0"/>
          </a:p>
          <a:p>
            <a:r>
              <a:rPr lang="en-NZ" dirty="0" smtClean="0"/>
              <a:t>There </a:t>
            </a:r>
            <a:r>
              <a:rPr lang="en-NZ" dirty="0"/>
              <a:t>is a wide availability of new and emerging technology tools that can assist teacher in making teaching much easier and much more </a:t>
            </a:r>
            <a:r>
              <a:rPr lang="en-NZ" dirty="0" smtClean="0"/>
              <a:t>fun.</a:t>
            </a:r>
          </a:p>
          <a:p>
            <a:endParaRPr lang="en-NZ" dirty="0"/>
          </a:p>
          <a:p>
            <a:endParaRPr lang="en-NZ" dirty="0"/>
          </a:p>
          <a:p>
            <a:r>
              <a:rPr lang="en-NZ" dirty="0"/>
              <a:t>Technology integration in education requires students to actively use technology, not just view technology-based content created by their teachers. The goal of technology integration is for teachers to apply the use of technology in a seamless manner so that it supports and extends curriculum objectives and engages students in meaningful learning.</a:t>
            </a:r>
          </a:p>
        </p:txBody>
      </p:sp>
    </p:spTree>
    <p:extLst>
      <p:ext uri="{BB962C8B-B14F-4D97-AF65-F5344CB8AC3E}">
        <p14:creationId xmlns:p14="http://schemas.microsoft.com/office/powerpoint/2010/main" val="209854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Agenda:</a:t>
            </a:r>
            <a:endParaRPr lang="en-NZ" b="1" dirty="0"/>
          </a:p>
        </p:txBody>
      </p:sp>
      <p:sp>
        <p:nvSpPr>
          <p:cNvPr id="3" name="Content Placeholder 2"/>
          <p:cNvSpPr>
            <a:spLocks noGrp="1"/>
          </p:cNvSpPr>
          <p:nvPr>
            <p:ph idx="1"/>
          </p:nvPr>
        </p:nvSpPr>
        <p:spPr/>
        <p:txBody>
          <a:bodyPr/>
          <a:lstStyle/>
          <a:p>
            <a:pPr marL="457200" indent="-457200">
              <a:buFont typeface="+mj-lt"/>
              <a:buAutoNum type="arabicPeriod"/>
            </a:pPr>
            <a:r>
              <a:rPr lang="en-NZ" dirty="0" err="1" smtClean="0"/>
              <a:t>Edmodo</a:t>
            </a:r>
            <a:r>
              <a:rPr lang="en-NZ" dirty="0" smtClean="0"/>
              <a:t> and </a:t>
            </a:r>
            <a:r>
              <a:rPr lang="en-NZ" dirty="0" err="1" smtClean="0"/>
              <a:t>Blendspace</a:t>
            </a:r>
            <a:endParaRPr lang="en-NZ" dirty="0" smtClean="0"/>
          </a:p>
          <a:p>
            <a:pPr marL="457200" indent="-457200">
              <a:buFont typeface="+mj-lt"/>
              <a:buAutoNum type="arabicPeriod"/>
            </a:pPr>
            <a:endParaRPr lang="en-NZ" dirty="0" smtClean="0"/>
          </a:p>
          <a:p>
            <a:pPr marL="457200" indent="-457200">
              <a:buFont typeface="+mj-lt"/>
              <a:buAutoNum type="arabicPeriod"/>
            </a:pPr>
            <a:r>
              <a:rPr lang="en-NZ" dirty="0" err="1" smtClean="0"/>
              <a:t>Edmodo</a:t>
            </a:r>
            <a:r>
              <a:rPr lang="en-NZ" dirty="0" smtClean="0"/>
              <a:t> and Google Docs</a:t>
            </a:r>
          </a:p>
          <a:p>
            <a:pPr marL="457200" indent="-457200">
              <a:buFont typeface="+mj-lt"/>
              <a:buAutoNum type="arabicPeriod"/>
            </a:pPr>
            <a:endParaRPr lang="en-NZ" dirty="0" smtClean="0"/>
          </a:p>
          <a:p>
            <a:pPr marL="457200" indent="-457200">
              <a:buFont typeface="+mj-lt"/>
              <a:buAutoNum type="arabicPeriod"/>
            </a:pPr>
            <a:r>
              <a:rPr lang="en-NZ" dirty="0" err="1" smtClean="0"/>
              <a:t>Edmodo</a:t>
            </a:r>
            <a:r>
              <a:rPr lang="en-NZ" dirty="0" smtClean="0"/>
              <a:t> and </a:t>
            </a:r>
            <a:r>
              <a:rPr lang="en-NZ" dirty="0" err="1" smtClean="0"/>
              <a:t>Weebly</a:t>
            </a:r>
            <a:endParaRPr lang="en-NZ" dirty="0" smtClean="0"/>
          </a:p>
          <a:p>
            <a:pPr marL="457200" indent="-457200">
              <a:buFont typeface="+mj-lt"/>
              <a:buAutoNum type="arabicPeriod"/>
            </a:pPr>
            <a:endParaRPr lang="en-NZ" dirty="0" smtClean="0"/>
          </a:p>
          <a:p>
            <a:pPr marL="457200" indent="-457200">
              <a:buFont typeface="+mj-lt"/>
              <a:buAutoNum type="arabicPeriod"/>
            </a:pPr>
            <a:r>
              <a:rPr lang="en-NZ" dirty="0" smtClean="0"/>
              <a:t>Examples of integrated lessons</a:t>
            </a:r>
          </a:p>
          <a:p>
            <a:pPr marL="457200" indent="-457200">
              <a:buFont typeface="+mj-lt"/>
              <a:buAutoNum type="arabicPeriod"/>
            </a:pPr>
            <a:endParaRPr lang="en-NZ" dirty="0"/>
          </a:p>
          <a:p>
            <a:pPr marL="457200" indent="-457200">
              <a:buFont typeface="+mj-lt"/>
              <a:buAutoNum type="arabicPeriod"/>
            </a:pPr>
            <a:r>
              <a:rPr lang="en-NZ" dirty="0" smtClean="0"/>
              <a:t>Create your own integrated lesson.</a:t>
            </a:r>
            <a:endParaRPr lang="en-NZ" dirty="0"/>
          </a:p>
        </p:txBody>
      </p:sp>
    </p:spTree>
    <p:extLst>
      <p:ext uri="{BB962C8B-B14F-4D97-AF65-F5344CB8AC3E}">
        <p14:creationId xmlns:p14="http://schemas.microsoft.com/office/powerpoint/2010/main" val="4040801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What do I already know?</a:t>
            </a:r>
            <a:endParaRPr lang="en-NZ" b="1" dirty="0"/>
          </a:p>
        </p:txBody>
      </p:sp>
      <p:sp>
        <p:nvSpPr>
          <p:cNvPr id="3" name="Content Placeholder 2"/>
          <p:cNvSpPr>
            <a:spLocks noGrp="1"/>
          </p:cNvSpPr>
          <p:nvPr>
            <p:ph idx="1"/>
          </p:nvPr>
        </p:nvSpPr>
        <p:spPr/>
        <p:txBody>
          <a:bodyPr>
            <a:normAutofit fontScale="92500" lnSpcReduction="20000"/>
          </a:bodyPr>
          <a:lstStyle/>
          <a:p>
            <a:r>
              <a:rPr lang="en-NZ" dirty="0" smtClean="0"/>
              <a:t>After a few PD sessions you may now have a range of skills and tools to integrate into your lessons.</a:t>
            </a:r>
          </a:p>
          <a:p>
            <a:endParaRPr lang="en-NZ" dirty="0"/>
          </a:p>
          <a:p>
            <a:r>
              <a:rPr lang="en-NZ" dirty="0" smtClean="0"/>
              <a:t>You have an </a:t>
            </a:r>
            <a:r>
              <a:rPr lang="en-NZ" dirty="0" err="1" smtClean="0"/>
              <a:t>Edmodo</a:t>
            </a:r>
            <a:r>
              <a:rPr lang="en-NZ" dirty="0" smtClean="0"/>
              <a:t> account</a:t>
            </a:r>
          </a:p>
          <a:p>
            <a:r>
              <a:rPr lang="en-NZ" dirty="0" smtClean="0"/>
              <a:t>You have a </a:t>
            </a:r>
            <a:r>
              <a:rPr lang="en-NZ" dirty="0" err="1" smtClean="0"/>
              <a:t>Blendspace</a:t>
            </a:r>
            <a:r>
              <a:rPr lang="en-NZ" dirty="0" smtClean="0"/>
              <a:t> account</a:t>
            </a:r>
          </a:p>
          <a:p>
            <a:r>
              <a:rPr lang="en-NZ" dirty="0" smtClean="0"/>
              <a:t>You have a Google Docs account</a:t>
            </a:r>
          </a:p>
          <a:p>
            <a:r>
              <a:rPr lang="en-NZ" dirty="0" smtClean="0"/>
              <a:t>You have a </a:t>
            </a:r>
            <a:r>
              <a:rPr lang="en-NZ" dirty="0" err="1"/>
              <a:t>W</a:t>
            </a:r>
            <a:r>
              <a:rPr lang="en-NZ" dirty="0" err="1" smtClean="0"/>
              <a:t>eebly</a:t>
            </a:r>
            <a:r>
              <a:rPr lang="en-NZ" dirty="0" smtClean="0"/>
              <a:t> site</a:t>
            </a:r>
          </a:p>
          <a:p>
            <a:endParaRPr lang="en-NZ" dirty="0"/>
          </a:p>
          <a:p>
            <a:r>
              <a:rPr lang="en-NZ" dirty="0" smtClean="0"/>
              <a:t>Do you feel a little overwhelmed?</a:t>
            </a:r>
          </a:p>
          <a:p>
            <a:r>
              <a:rPr lang="en-NZ" dirty="0" smtClean="0"/>
              <a:t>Isn’t it a pain having numerous windows open or having to login to different accounts?</a:t>
            </a:r>
          </a:p>
          <a:p>
            <a:r>
              <a:rPr lang="en-NZ" dirty="0" smtClean="0"/>
              <a:t>How can you use each of these tools in an integrated way to effectively engage your students? </a:t>
            </a:r>
          </a:p>
          <a:p>
            <a:r>
              <a:rPr lang="en-NZ" dirty="0" smtClean="0"/>
              <a:t>How can you centralise these tools to avoid sending students to numerous online locations?</a:t>
            </a:r>
            <a:endParaRPr lang="en-NZ" dirty="0"/>
          </a:p>
        </p:txBody>
      </p:sp>
    </p:spTree>
    <p:extLst>
      <p:ext uri="{BB962C8B-B14F-4D97-AF65-F5344CB8AC3E}">
        <p14:creationId xmlns:p14="http://schemas.microsoft.com/office/powerpoint/2010/main" val="763930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636912"/>
            <a:ext cx="8716594" cy="1983025"/>
          </a:xfrm>
        </p:spPr>
      </p:pic>
    </p:spTree>
    <p:extLst>
      <p:ext uri="{BB962C8B-B14F-4D97-AF65-F5344CB8AC3E}">
        <p14:creationId xmlns:p14="http://schemas.microsoft.com/office/powerpoint/2010/main" val="965283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a:t>
            </a:r>
            <a:r>
              <a:rPr lang="en-NZ" b="1" dirty="0" smtClean="0"/>
              <a:t>&amp;</a:t>
            </a:r>
            <a:endParaRPr lang="en-NZ" b="1" dirty="0"/>
          </a:p>
        </p:txBody>
      </p:sp>
      <p:sp>
        <p:nvSpPr>
          <p:cNvPr id="3" name="Content Placeholder 2"/>
          <p:cNvSpPr>
            <a:spLocks noGrp="1"/>
          </p:cNvSpPr>
          <p:nvPr>
            <p:ph idx="1"/>
          </p:nvPr>
        </p:nvSpPr>
        <p:spPr/>
        <p:txBody>
          <a:bodyPr/>
          <a:lstStyle/>
          <a:p>
            <a:endParaRPr lang="en-NZ" dirty="0" smtClean="0"/>
          </a:p>
          <a:p>
            <a:r>
              <a:rPr lang="en-NZ" dirty="0" smtClean="0"/>
              <a:t>Did you know that you can add a </a:t>
            </a:r>
            <a:r>
              <a:rPr lang="en-NZ" dirty="0" err="1" smtClean="0"/>
              <a:t>blendspace</a:t>
            </a:r>
            <a:r>
              <a:rPr lang="en-NZ" dirty="0" smtClean="0"/>
              <a:t> app to your </a:t>
            </a:r>
            <a:r>
              <a:rPr lang="en-NZ" dirty="0" err="1" smtClean="0"/>
              <a:t>Edmodo</a:t>
            </a:r>
            <a:r>
              <a:rPr lang="en-NZ" dirty="0" smtClean="0"/>
              <a:t> account?</a:t>
            </a:r>
          </a:p>
          <a:p>
            <a:endParaRPr lang="en-NZ" dirty="0"/>
          </a:p>
          <a:p>
            <a:r>
              <a:rPr lang="en-NZ" dirty="0" smtClean="0"/>
              <a:t>By adding this app you will be able to easily share your </a:t>
            </a:r>
            <a:r>
              <a:rPr lang="en-NZ" dirty="0" err="1" smtClean="0"/>
              <a:t>Blendspace</a:t>
            </a:r>
            <a:r>
              <a:rPr lang="en-NZ" dirty="0" smtClean="0"/>
              <a:t> lessons with your students. You can do this easily without having to log in </a:t>
            </a: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97922"/>
            <a:ext cx="2106666" cy="1263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223" y="562741"/>
            <a:ext cx="4986194" cy="1134359"/>
          </a:xfrm>
          <a:prstGeom prst="rect">
            <a:avLst/>
          </a:prstGeom>
        </p:spPr>
      </p:pic>
    </p:spTree>
    <p:extLst>
      <p:ext uri="{BB962C8B-B14F-4D97-AF65-F5344CB8AC3E}">
        <p14:creationId xmlns:p14="http://schemas.microsoft.com/office/powerpoint/2010/main" val="2378324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404664"/>
            <a:ext cx="8388143"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153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404663"/>
            <a:ext cx="8496945" cy="634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7726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1134</TotalTime>
  <Words>422</Words>
  <Application>Microsoft Office PowerPoint</Application>
  <PresentationFormat>On-screen Show (4:3)</PresentationFormat>
  <Paragraphs>59</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Clarity</vt:lpstr>
      <vt:lpstr>Integrating online tools such as…</vt:lpstr>
      <vt:lpstr>PD BACK CHANNEL</vt:lpstr>
      <vt:lpstr>WHY SHOULD I INTEGRATE TECHNOLOGY IN MY TEACHING?</vt:lpstr>
      <vt:lpstr>Agenda:</vt:lpstr>
      <vt:lpstr>What do I already know?</vt:lpstr>
      <vt:lpstr>PowerPoint Presentation</vt:lpstr>
      <vt:lpstr>                &amp;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&amp;</vt:lpstr>
      <vt:lpstr>                    &amp;</vt:lpstr>
      <vt:lpstr>PowerPoint Presentation</vt:lpstr>
      <vt:lpstr>PowerPoint Presentation</vt:lpstr>
      <vt:lpstr>INTEGTRATED LESSON EXAMPLE:</vt:lpstr>
      <vt:lpstr>JOIN OUR EDMODO GROUP</vt:lpstr>
    </vt:vector>
  </TitlesOfParts>
  <Company>Westlake Girls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online tools such as…</dc:title>
  <dc:creator>Julie Gillaly</dc:creator>
  <cp:lastModifiedBy>Julie Gillaly</cp:lastModifiedBy>
  <cp:revision>17</cp:revision>
  <dcterms:created xsi:type="dcterms:W3CDTF">2014-04-30T07:22:53Z</dcterms:created>
  <dcterms:modified xsi:type="dcterms:W3CDTF">2014-05-05T02:39:58Z</dcterms:modified>
</cp:coreProperties>
</file>